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59" r:id="rId3"/>
    <p:sldId id="261" r:id="rId4"/>
    <p:sldId id="260" r:id="rId5"/>
    <p:sldId id="262" r:id="rId6"/>
    <p:sldId id="264" r:id="rId7"/>
    <p:sldId id="286" r:id="rId8"/>
    <p:sldId id="288" r:id="rId9"/>
    <p:sldId id="287" r:id="rId10"/>
    <p:sldId id="285" r:id="rId1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lack" panose="00000A00000000000000" pitchFamily="2" charset="0"/>
      <p:bold r:id="rId18"/>
      <p:boldItalic r:id="rId19"/>
    </p:embeddedFont>
    <p:embeddedFont>
      <p:font typeface="Nunito Light" pitchFamily="2" charset="0"/>
      <p:regular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82FFCD-37A5-45B7-8DC9-7C5DF653AFC6}">
  <a:tblStyle styleId="{9182FFCD-37A5-45B7-8DC9-7C5DF653AF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2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611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223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826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634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66" r:id="rId8"/>
    <p:sldLayoutId id="2147483668" r:id="rId9"/>
    <p:sldLayoutId id="2147483676" r:id="rId10"/>
    <p:sldLayoutId id="214748367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256024" y="726816"/>
            <a:ext cx="7837097" cy="21893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200" dirty="0">
                <a:latin typeface="Montserrat Black"/>
                <a:ea typeface="Montserrat Black"/>
                <a:cs typeface="Montserrat Black"/>
                <a:sym typeface="Montserrat Black"/>
              </a:rPr>
              <a:t>TEAM- </a:t>
            </a:r>
            <a:r>
              <a:rPr lang="en-IN" sz="5200" dirty="0">
                <a:solidFill>
                  <a:schemeClr val="bg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RESONANCE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163774" y="3425488"/>
            <a:ext cx="5034525" cy="211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bg2"/>
                </a:solidFill>
              </a:rPr>
              <a:t>TEAM MEMBER:-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TUSHAR KUMAR SINGH (LEADER)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AVNI GUPTA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VAIBHAV PURI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ABHISHEK PANDEY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bg2"/>
                </a:solidFill>
              </a:rPr>
              <a:t>MENTOR: </a:t>
            </a:r>
            <a:r>
              <a:rPr lang="en-IN" sz="1200" dirty="0"/>
              <a:t>MEETA SINGH (PROFESSOR)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COLLEGE: </a:t>
            </a:r>
            <a:r>
              <a:rPr lang="en-IN" sz="1200" dirty="0"/>
              <a:t>MANAV RACHNA </a:t>
            </a:r>
            <a:r>
              <a:rPr lang="en-US" sz="1200" dirty="0"/>
              <a:t>INTERNATIONAL INSTITUTE OF RESEARCH  AND STUDIES</a:t>
            </a:r>
            <a:endParaRPr lang="en-IN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62"/>
          <p:cNvSpPr txBox="1">
            <a:spLocks noGrp="1"/>
          </p:cNvSpPr>
          <p:nvPr>
            <p:ph type="title"/>
          </p:nvPr>
        </p:nvSpPr>
        <p:spPr>
          <a:xfrm>
            <a:off x="-324054" y="15444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grpSp>
        <p:nvGrpSpPr>
          <p:cNvPr id="2265" name="Google Shape;2265;p62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1" name="Google Shape;2271;p62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3" name="Google Shape;2273;p62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0BE7B86-ADE5-D00C-EB8E-7136FA2BAF4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 flipV="1">
            <a:off x="-467632" y="1395832"/>
            <a:ext cx="45719" cy="4571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E57215F-A9E1-40EF-1247-6C1937FE1E84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-1282891" y="3643951"/>
            <a:ext cx="287147" cy="23835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DA02C01-EF2B-228A-1E5C-5C73AAA4ACFD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-900752" y="1410170"/>
            <a:ext cx="150818" cy="2404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EC4757E-6B2D-C2E1-106C-CD2C25A94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92963" y="1150600"/>
            <a:ext cx="168360" cy="565901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094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3822673" y="1400800"/>
            <a:ext cx="525368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60000"/>
                    <a:lumOff val="40000"/>
                  </a:schemeClr>
                </a:solidFill>
              </a:rPr>
              <a:t>PROBLEM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STATEMENT </a:t>
            </a:r>
            <a:endParaRPr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chemeClr val="tx1"/>
                </a:solidFill>
                <a:effectLst/>
                <a:latin typeface="Archivo"/>
              </a:rPr>
              <a:t>Design and prototype innovative app or software-based solutions that can detect the use, type, and scale of dark patterns on e-commerce platforms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9923635" y="469206"/>
            <a:ext cx="45719" cy="2139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7" name="Google Shape;1387;p40"/>
          <p:cNvSpPr txBox="1">
            <a:spLocks noGrp="1"/>
          </p:cNvSpPr>
          <p:nvPr>
            <p:ph type="subTitle" idx="1"/>
          </p:nvPr>
        </p:nvSpPr>
        <p:spPr>
          <a:xfrm>
            <a:off x="784746" y="1373454"/>
            <a:ext cx="7983942" cy="3086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Explore dark patterns in e-commerce, addressing types, applications, and effects.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Utilize advanced detection techniques to uncover and classify misleading design approaches.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Measure frequency and magnitude of dark patterns for a comprehensive understanding.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 a solution to expose and reduce the impact of dark patterns.</a:t>
            </a:r>
            <a:br>
              <a:rPr lang="en-US" dirty="0"/>
            </a:br>
            <a:r>
              <a:rPr lang="en-US" dirty="0"/>
              <a:t>Build a foundation to identify and stop dark tendencies, promoting justice and openness.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Contribute to a healthier digital marketplace by enabling stakeholders to foster a reliable, user-focused online commerce environment free from deceptive design techniques.</a:t>
            </a:r>
            <a:endParaRPr dirty="0"/>
          </a:p>
        </p:txBody>
      </p:sp>
      <p:pic>
        <p:nvPicPr>
          <p:cNvPr id="1391" name="Google Shape;1391;p4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1220421">
            <a:off x="7443513" y="-12283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235505" y="591663"/>
            <a:ext cx="3638199" cy="7423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60000"/>
                    <a:lumOff val="40000"/>
                  </a:schemeClr>
                </a:solidFill>
              </a:rPr>
              <a:t>ABSTRACT</a:t>
            </a:r>
            <a:endParaRPr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99" name="Google Shape;1399;p40"/>
          <p:cNvGrpSpPr/>
          <p:nvPr/>
        </p:nvGrpSpPr>
        <p:grpSpPr>
          <a:xfrm>
            <a:off x="652914" y="1566639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399;p40">
            <a:extLst>
              <a:ext uri="{FF2B5EF4-FFF2-40B4-BE49-F238E27FC236}">
                <a16:creationId xmlns:a16="http://schemas.microsoft.com/office/drawing/2014/main" id="{112FB331-9F6E-7EDA-37FE-96185131B4B8}"/>
              </a:ext>
            </a:extLst>
          </p:cNvPr>
          <p:cNvGrpSpPr/>
          <p:nvPr/>
        </p:nvGrpSpPr>
        <p:grpSpPr>
          <a:xfrm>
            <a:off x="652913" y="2237654"/>
            <a:ext cx="76825" cy="76800"/>
            <a:chOff x="3104875" y="1099400"/>
            <a:chExt cx="76825" cy="76800"/>
          </a:xfrm>
        </p:grpSpPr>
        <p:sp>
          <p:nvSpPr>
            <p:cNvPr id="3" name="Google Shape;1400;p40">
              <a:extLst>
                <a:ext uri="{FF2B5EF4-FFF2-40B4-BE49-F238E27FC236}">
                  <a16:creationId xmlns:a16="http://schemas.microsoft.com/office/drawing/2014/main" id="{27FCC24D-F0F7-283D-307C-0FD68F9E1E0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01;p40">
              <a:extLst>
                <a:ext uri="{FF2B5EF4-FFF2-40B4-BE49-F238E27FC236}">
                  <a16:creationId xmlns:a16="http://schemas.microsoft.com/office/drawing/2014/main" id="{7D3E2FAE-3E9D-E6A7-0483-2B5D7308563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399;p40">
            <a:extLst>
              <a:ext uri="{FF2B5EF4-FFF2-40B4-BE49-F238E27FC236}">
                <a16:creationId xmlns:a16="http://schemas.microsoft.com/office/drawing/2014/main" id="{3CF87070-6C17-6EEC-4209-ECE7575AEDF3}"/>
              </a:ext>
            </a:extLst>
          </p:cNvPr>
          <p:cNvGrpSpPr/>
          <p:nvPr/>
        </p:nvGrpSpPr>
        <p:grpSpPr>
          <a:xfrm>
            <a:off x="652912" y="2681206"/>
            <a:ext cx="76825" cy="76800"/>
            <a:chOff x="3104875" y="1099400"/>
            <a:chExt cx="76825" cy="76800"/>
          </a:xfrm>
        </p:grpSpPr>
        <p:sp>
          <p:nvSpPr>
            <p:cNvPr id="6" name="Google Shape;1400;p40">
              <a:extLst>
                <a:ext uri="{FF2B5EF4-FFF2-40B4-BE49-F238E27FC236}">
                  <a16:creationId xmlns:a16="http://schemas.microsoft.com/office/drawing/2014/main" id="{6596FECA-8909-01C7-5B77-9478AABD2DE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01;p40">
              <a:extLst>
                <a:ext uri="{FF2B5EF4-FFF2-40B4-BE49-F238E27FC236}">
                  <a16:creationId xmlns:a16="http://schemas.microsoft.com/office/drawing/2014/main" id="{30BC9293-8EEA-37A6-9348-E01FA18751B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399;p40">
            <a:extLst>
              <a:ext uri="{FF2B5EF4-FFF2-40B4-BE49-F238E27FC236}">
                <a16:creationId xmlns:a16="http://schemas.microsoft.com/office/drawing/2014/main" id="{CC3F9A69-841B-7A67-706F-A8278A7C4E6D}"/>
              </a:ext>
            </a:extLst>
          </p:cNvPr>
          <p:cNvGrpSpPr/>
          <p:nvPr/>
        </p:nvGrpSpPr>
        <p:grpSpPr>
          <a:xfrm>
            <a:off x="652912" y="2916905"/>
            <a:ext cx="76825" cy="76800"/>
            <a:chOff x="3104875" y="1099400"/>
            <a:chExt cx="76825" cy="76800"/>
          </a:xfrm>
        </p:grpSpPr>
        <p:sp>
          <p:nvSpPr>
            <p:cNvPr id="9" name="Google Shape;1400;p40">
              <a:extLst>
                <a:ext uri="{FF2B5EF4-FFF2-40B4-BE49-F238E27FC236}">
                  <a16:creationId xmlns:a16="http://schemas.microsoft.com/office/drawing/2014/main" id="{761CD7CB-E847-B8E6-9A8C-1E42D8B4CAD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01;p40">
              <a:extLst>
                <a:ext uri="{FF2B5EF4-FFF2-40B4-BE49-F238E27FC236}">
                  <a16:creationId xmlns:a16="http://schemas.microsoft.com/office/drawing/2014/main" id="{24068672-C903-DE0F-4B6D-726198466ED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399;p40">
            <a:extLst>
              <a:ext uri="{FF2B5EF4-FFF2-40B4-BE49-F238E27FC236}">
                <a16:creationId xmlns:a16="http://schemas.microsoft.com/office/drawing/2014/main" id="{673D4682-97B9-2D81-4C82-35000192E131}"/>
              </a:ext>
            </a:extLst>
          </p:cNvPr>
          <p:cNvGrpSpPr/>
          <p:nvPr/>
        </p:nvGrpSpPr>
        <p:grpSpPr>
          <a:xfrm>
            <a:off x="642004" y="3399409"/>
            <a:ext cx="76825" cy="76800"/>
            <a:chOff x="3104875" y="1099400"/>
            <a:chExt cx="76825" cy="76800"/>
          </a:xfrm>
        </p:grpSpPr>
        <p:sp>
          <p:nvSpPr>
            <p:cNvPr id="12" name="Google Shape;1400;p40">
              <a:extLst>
                <a:ext uri="{FF2B5EF4-FFF2-40B4-BE49-F238E27FC236}">
                  <a16:creationId xmlns:a16="http://schemas.microsoft.com/office/drawing/2014/main" id="{E4F802EE-FEED-7CAF-704B-67C63F11C0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01;p40">
              <a:extLst>
                <a:ext uri="{FF2B5EF4-FFF2-40B4-BE49-F238E27FC236}">
                  <a16:creationId xmlns:a16="http://schemas.microsoft.com/office/drawing/2014/main" id="{51CECBAD-54A6-3984-362F-6BF0615F325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399;p40">
            <a:extLst>
              <a:ext uri="{FF2B5EF4-FFF2-40B4-BE49-F238E27FC236}">
                <a16:creationId xmlns:a16="http://schemas.microsoft.com/office/drawing/2014/main" id="{6CBABC01-E0B7-7D59-16F2-3647285F1077}"/>
              </a:ext>
            </a:extLst>
          </p:cNvPr>
          <p:cNvGrpSpPr/>
          <p:nvPr/>
        </p:nvGrpSpPr>
        <p:grpSpPr>
          <a:xfrm>
            <a:off x="652912" y="1776070"/>
            <a:ext cx="76825" cy="76800"/>
            <a:chOff x="3104875" y="1099400"/>
            <a:chExt cx="76825" cy="76800"/>
          </a:xfrm>
        </p:grpSpPr>
        <p:sp>
          <p:nvSpPr>
            <p:cNvPr id="15" name="Google Shape;1400;p40">
              <a:extLst>
                <a:ext uri="{FF2B5EF4-FFF2-40B4-BE49-F238E27FC236}">
                  <a16:creationId xmlns:a16="http://schemas.microsoft.com/office/drawing/2014/main" id="{CE298F57-2646-817B-ABE7-59D07450762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01;p40">
              <a:extLst>
                <a:ext uri="{FF2B5EF4-FFF2-40B4-BE49-F238E27FC236}">
                  <a16:creationId xmlns:a16="http://schemas.microsoft.com/office/drawing/2014/main" id="{0256CB33-284C-A0C7-164B-18EAA264ADA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39"/>
          <p:cNvSpPr/>
          <p:nvPr/>
        </p:nvSpPr>
        <p:spPr>
          <a:xfrm rot="5400000">
            <a:off x="1452756" y="2315550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9"/>
          <p:cNvSpPr/>
          <p:nvPr/>
        </p:nvSpPr>
        <p:spPr>
          <a:xfrm rot="5400000">
            <a:off x="4077470" y="232837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/>
          <p:nvPr/>
        </p:nvSpPr>
        <p:spPr>
          <a:xfrm rot="5400000">
            <a:off x="6735144" y="23898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WORKING ON?</a:t>
            </a:r>
            <a:endParaRPr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-867694" y="3191737"/>
            <a:ext cx="45719" cy="262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-476882" y="3542416"/>
            <a:ext cx="45719" cy="1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3439" y="3542416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DEVELOP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00402" y="3542416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</a:t>
            </a:r>
            <a:endParaRPr dirty="0"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268861" y="3536268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EXCELL</a:t>
            </a:r>
            <a:endParaRPr dirty="0"/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665035" y="2425163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54752" y="2428871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935067" y="2489607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A8A4315-E915-665B-2A5A-158C5A1559BB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-813923" y="3298150"/>
            <a:ext cx="45719" cy="15648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32DD710-4136-DE23-2E94-8D4902EDA275}"/>
              </a:ext>
            </a:extLst>
          </p:cNvPr>
          <p:cNvSpPr/>
          <p:nvPr/>
        </p:nvSpPr>
        <p:spPr>
          <a:xfrm>
            <a:off x="2604368" y="2657885"/>
            <a:ext cx="1184391" cy="23244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B0581E0-71AB-D264-D20F-EF966FA6112C}"/>
              </a:ext>
            </a:extLst>
          </p:cNvPr>
          <p:cNvSpPr/>
          <p:nvPr/>
        </p:nvSpPr>
        <p:spPr>
          <a:xfrm>
            <a:off x="5281963" y="2657885"/>
            <a:ext cx="1184391" cy="23244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6877117" cy="2006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latin typeface="Montserrat"/>
                <a:ea typeface="Montserrat"/>
                <a:cs typeface="Montserrat"/>
                <a:sym typeface="Montserrat"/>
              </a:rPr>
              <a:t>SOLUTION</a:t>
            </a:r>
            <a:endParaRPr lang="en-IN" sz="72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2" name="Google Shape;1462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549208" y="3612259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75051" y="18887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324;p39">
            <a:extLst>
              <a:ext uri="{FF2B5EF4-FFF2-40B4-BE49-F238E27FC236}">
                <a16:creationId xmlns:a16="http://schemas.microsoft.com/office/drawing/2014/main" id="{50672AA7-4B01-9A4D-36C5-4CC00C224D13}"/>
              </a:ext>
            </a:extLst>
          </p:cNvPr>
          <p:cNvSpPr/>
          <p:nvPr/>
        </p:nvSpPr>
        <p:spPr>
          <a:xfrm rot="5400000">
            <a:off x="1009000" y="856637"/>
            <a:ext cx="111048" cy="113659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4E7798-1D57-2B25-DFF3-D52F62FF184B}"/>
              </a:ext>
            </a:extLst>
          </p:cNvPr>
          <p:cNvSpPr txBox="1"/>
          <p:nvPr/>
        </p:nvSpPr>
        <p:spPr>
          <a:xfrm>
            <a:off x="1839036" y="2579076"/>
            <a:ext cx="5411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32C606-6488-E182-C5F0-BD7D1B6C32E6}"/>
              </a:ext>
            </a:extLst>
          </p:cNvPr>
          <p:cNvSpPr txBox="1"/>
          <p:nvPr/>
        </p:nvSpPr>
        <p:spPr>
          <a:xfrm>
            <a:off x="1839036" y="2579076"/>
            <a:ext cx="54113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0C37AC7-76FA-6B26-B376-314D8E120D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43" y="459591"/>
            <a:ext cx="1264509" cy="18663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365564-044F-5EA2-42B5-0170FE98F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9130" y="459589"/>
            <a:ext cx="1371759" cy="18663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5916750-2FB8-55EF-9CA9-203EDD83CB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8002" y="459589"/>
            <a:ext cx="1398121" cy="186632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ED9BC03-1BCC-FCEA-F07A-33E6E55531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3236" y="459590"/>
            <a:ext cx="1333879" cy="18663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94CDC6E-2088-BF39-8849-B8C8E419AF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8543" y="2541362"/>
            <a:ext cx="1264509" cy="190988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18157AA-C1F3-065A-59A0-8896891DD1E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99129" y="2545553"/>
            <a:ext cx="1371759" cy="185263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935D9A7-F8BA-76B3-FD30-FA03DBAE33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58002" y="2541362"/>
            <a:ext cx="1398121" cy="190988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2CEA930-AF6D-4F85-C469-7C30669AA0D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45299" y="2541362"/>
            <a:ext cx="1331816" cy="19098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2" name="Google Shape;1462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549208" y="3612259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75051" y="18887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091A43-41B1-29BB-34F1-BD913B642A47}"/>
              </a:ext>
            </a:extLst>
          </p:cNvPr>
          <p:cNvSpPr txBox="1"/>
          <p:nvPr/>
        </p:nvSpPr>
        <p:spPr>
          <a:xfrm>
            <a:off x="1073416" y="323617"/>
            <a:ext cx="2893218" cy="160043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Programming language used</a:t>
            </a: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Machine Learning Algorithm </a:t>
            </a:r>
          </a:p>
          <a:p>
            <a:pPr algn="just"/>
            <a:r>
              <a:rPr lang="en-IN" b="1" dirty="0">
                <a:solidFill>
                  <a:schemeClr val="tx1"/>
                </a:solidFill>
              </a:rPr>
              <a:t>Natural Language Processing</a:t>
            </a:r>
          </a:p>
          <a:p>
            <a:pPr algn="just"/>
            <a:r>
              <a:rPr lang="en-IN" b="1" dirty="0">
                <a:solidFill>
                  <a:schemeClr val="tx1"/>
                </a:solidFill>
              </a:rPr>
              <a:t>Support vector machine</a:t>
            </a:r>
          </a:p>
          <a:p>
            <a:pPr algn="just"/>
            <a:r>
              <a:rPr lang="en-IN" b="1" dirty="0">
                <a:solidFill>
                  <a:schemeClr val="tx1"/>
                </a:solidFill>
              </a:rPr>
              <a:t>Python (libraries)</a:t>
            </a:r>
          </a:p>
          <a:p>
            <a:pPr algn="just"/>
            <a:r>
              <a:rPr lang="en-US" b="1" dirty="0" err="1">
                <a:solidFill>
                  <a:schemeClr val="tx1"/>
                </a:solidFill>
              </a:rPr>
              <a:t>Javascript</a:t>
            </a:r>
            <a:endParaRPr lang="en-US" b="1" dirty="0">
              <a:solidFill>
                <a:schemeClr val="tx1"/>
              </a:solidFill>
            </a:endParaRPr>
          </a:p>
          <a:p>
            <a:pPr algn="just"/>
            <a:r>
              <a:rPr lang="en-IN" b="1" dirty="0" err="1">
                <a:solidFill>
                  <a:schemeClr val="tx1"/>
                </a:solidFill>
              </a:rPr>
              <a:t>Jupyter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1028" name="Picture 4" descr="5 Types of Ecommerce Fraud: How to Prevent &amp; Detect it in 2022 | SEON">
            <a:extLst>
              <a:ext uri="{FF2B5EF4-FFF2-40B4-BE49-F238E27FC236}">
                <a16:creationId xmlns:a16="http://schemas.microsoft.com/office/drawing/2014/main" id="{22B8889F-79E0-3A9B-D748-64210DA0F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6218" y="-232011"/>
            <a:ext cx="4167682" cy="4167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line shopping Generic Isometric icon">
            <a:extLst>
              <a:ext uri="{FF2B5EF4-FFF2-40B4-BE49-F238E27FC236}">
                <a16:creationId xmlns:a16="http://schemas.microsoft.com/office/drawing/2014/main" id="{6C2063EE-3F89-0483-58C1-A44EC89FE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" y="1647261"/>
            <a:ext cx="1138732" cy="113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9420CD-4A88-853A-C311-119EF1556244}"/>
              </a:ext>
            </a:extLst>
          </p:cNvPr>
          <p:cNvSpPr txBox="1"/>
          <p:nvPr/>
        </p:nvSpPr>
        <p:spPr>
          <a:xfrm>
            <a:off x="1082672" y="2497225"/>
            <a:ext cx="2893218" cy="181588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-apple-system"/>
              </a:rPr>
              <a:t>Techniques Used for Text Preprocessing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Removing punctuation character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Transforming text to lower case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Eliminating </a:t>
            </a:r>
            <a:r>
              <a:rPr lang="en-IN" b="1" i="0" dirty="0" err="1">
                <a:solidFill>
                  <a:srgbClr val="E6EDF3"/>
                </a:solidFill>
                <a:effectLst/>
                <a:latin typeface="-apple-system"/>
              </a:rPr>
              <a:t>stopwords</a:t>
            </a:r>
            <a:endParaRPr lang="en-IN" b="1" i="0" dirty="0">
              <a:solidFill>
                <a:srgbClr val="E6EDF3"/>
              </a:solidFill>
              <a:effectLst/>
              <a:latin typeface="-apple-system"/>
            </a:endParaRP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Stemming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Lemmatizing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Removing digits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115D0-B412-7CC7-5CD3-5891111F3BBA}"/>
              </a:ext>
            </a:extLst>
          </p:cNvPr>
          <p:cNvSpPr txBox="1"/>
          <p:nvPr/>
        </p:nvSpPr>
        <p:spPr>
          <a:xfrm>
            <a:off x="4289788" y="292936"/>
            <a:ext cx="2431734" cy="181588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-apple-system"/>
              </a:rPr>
              <a:t>Transformers Used for Text Vectorization, Weighting and Normalization</a:t>
            </a:r>
          </a:p>
          <a:p>
            <a:pPr algn="l"/>
            <a:r>
              <a:rPr lang="en-IN" b="1" i="0" dirty="0" err="1">
                <a:solidFill>
                  <a:srgbClr val="E6EDF3"/>
                </a:solidFill>
                <a:effectLst/>
                <a:latin typeface="-apple-system"/>
              </a:rPr>
              <a:t>CountVectorizer</a:t>
            </a:r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 Bag of Words Transformer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TFIDF(Term Frequency-Inverse Document Frequency) Transformer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E545D9-59C1-A451-A3CA-B3D1643052AD}"/>
              </a:ext>
            </a:extLst>
          </p:cNvPr>
          <p:cNvSpPr txBox="1"/>
          <p:nvPr/>
        </p:nvSpPr>
        <p:spPr>
          <a:xfrm>
            <a:off x="4289788" y="2497225"/>
            <a:ext cx="2431734" cy="181588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-apple-system"/>
              </a:rPr>
              <a:t>Machine Learning Algorithms Used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Logistic Regression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K Nearest Neighbours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Support Vector Classifier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Decision Tree Classifier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Random Forests Classifier</a:t>
            </a:r>
          </a:p>
          <a:p>
            <a:pPr algn="l"/>
            <a:r>
              <a:rPr lang="en-IN" b="1" i="0" dirty="0">
                <a:solidFill>
                  <a:srgbClr val="E6EDF3"/>
                </a:solidFill>
                <a:effectLst/>
                <a:latin typeface="-apple-system"/>
              </a:rPr>
              <a:t>Multinomial Naive Bayes</a:t>
            </a:r>
          </a:p>
        </p:txBody>
      </p:sp>
    </p:spTree>
    <p:extLst>
      <p:ext uri="{BB962C8B-B14F-4D97-AF65-F5344CB8AC3E}">
        <p14:creationId xmlns:p14="http://schemas.microsoft.com/office/powerpoint/2010/main" val="388482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6877117" cy="2006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 lang="en-IN" sz="72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921419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2" name="Google Shape;1462;p43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5710310">
            <a:off x="7549208" y="3612259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43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8473750">
            <a:off x="75051" y="18887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3CC389-5AFA-3DBB-D506-3A43BB78CB3E}"/>
              </a:ext>
            </a:extLst>
          </p:cNvPr>
          <p:cNvSpPr txBox="1"/>
          <p:nvPr/>
        </p:nvSpPr>
        <p:spPr>
          <a:xfrm>
            <a:off x="1235391" y="750909"/>
            <a:ext cx="6957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JUST A SMALL CLIP OF OUR WEBSITE THAT WILL CHECK FOR THE WEBSITE ,</a:t>
            </a:r>
          </a:p>
          <a:p>
            <a:r>
              <a:rPr lang="en-US" dirty="0">
                <a:solidFill>
                  <a:schemeClr val="tx1"/>
                </a:solidFill>
              </a:rPr>
              <a:t> PAYMENT METHOD , FAKE REVIEW AND OTHER THINGS ALSO IN ONE GO .</a:t>
            </a:r>
          </a:p>
        </p:txBody>
      </p:sp>
      <p:pic>
        <p:nvPicPr>
          <p:cNvPr id="3" name="RESO">
            <a:hlinkClick r:id="" action="ppaction://media"/>
            <a:extLst>
              <a:ext uri="{FF2B5EF4-FFF2-40B4-BE49-F238E27FC236}">
                <a16:creationId xmlns:a16="http://schemas.microsoft.com/office/drawing/2014/main" id="{F36EB0E9-A660-EB93-62C2-2C18A70BBE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84174" y="1545311"/>
            <a:ext cx="4664643" cy="28472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564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273</Words>
  <Application>Microsoft Office PowerPoint</Application>
  <PresentationFormat>On-screen Show (16:9)</PresentationFormat>
  <Paragraphs>49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Bebas Neue</vt:lpstr>
      <vt:lpstr>Archivo</vt:lpstr>
      <vt:lpstr>Montserrat</vt:lpstr>
      <vt:lpstr>Montserrat Black</vt:lpstr>
      <vt:lpstr>-apple-system</vt:lpstr>
      <vt:lpstr>Nunito Light</vt:lpstr>
      <vt:lpstr>Artificial Intelligence (AI) Technology Consulting by Slidesgo</vt:lpstr>
      <vt:lpstr>TEAM- RESONANCE</vt:lpstr>
      <vt:lpstr>PROBLEM STATEMENT </vt:lpstr>
      <vt:lpstr>PowerPoint Presentation</vt:lpstr>
      <vt:lpstr>WHAT ARE WE WORKING ON?</vt:lpstr>
      <vt:lpstr>SOLUTION</vt:lpstr>
      <vt:lpstr>PowerPoint Presentation</vt:lpstr>
      <vt:lpstr>PowerPoint Presentation</vt:lpstr>
      <vt:lpstr>PROTOTYPE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TEAM- RESONANCE</dc:title>
  <dc:creator>TUSHAR KUMAR</dc:creator>
  <cp:lastModifiedBy>tushar kumar singh</cp:lastModifiedBy>
  <cp:revision>2</cp:revision>
  <dcterms:modified xsi:type="dcterms:W3CDTF">2023-12-29T07:43:56Z</dcterms:modified>
</cp:coreProperties>
</file>